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1"/>
  </p:notesMasterIdLst>
  <p:sldIdLst>
    <p:sldId id="275" r:id="rId7"/>
    <p:sldId id="276" r:id="rId8"/>
    <p:sldId id="265" r:id="rId9"/>
    <p:sldId id="270" r:id="rId10"/>
    <p:sldId id="271" r:id="rId11"/>
    <p:sldId id="272" r:id="rId12"/>
    <p:sldId id="279" r:id="rId13"/>
    <p:sldId id="286" r:id="rId14"/>
    <p:sldId id="310" r:id="rId15"/>
    <p:sldId id="327" r:id="rId16"/>
    <p:sldId id="326" r:id="rId17"/>
    <p:sldId id="319" r:id="rId18"/>
    <p:sldId id="322" r:id="rId19"/>
    <p:sldId id="321" r:id="rId20"/>
    <p:sldId id="320" r:id="rId21"/>
    <p:sldId id="312" r:id="rId22"/>
    <p:sldId id="313" r:id="rId23"/>
    <p:sldId id="314" r:id="rId24"/>
    <p:sldId id="315" r:id="rId25"/>
    <p:sldId id="302" r:id="rId26"/>
    <p:sldId id="288" r:id="rId27"/>
    <p:sldId id="300" r:id="rId28"/>
    <p:sldId id="325" r:id="rId29"/>
    <p:sldId id="291" r:id="rId30"/>
    <p:sldId id="329" r:id="rId31"/>
    <p:sldId id="332" r:id="rId32"/>
    <p:sldId id="330" r:id="rId33"/>
    <p:sldId id="331" r:id="rId34"/>
    <p:sldId id="309" r:id="rId35"/>
    <p:sldId id="256" r:id="rId36"/>
    <p:sldId id="292" r:id="rId37"/>
    <p:sldId id="323" r:id="rId38"/>
    <p:sldId id="324" r:id="rId39"/>
    <p:sldId id="333" r:id="rId4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78886" autoAdjust="0"/>
  </p:normalViewPr>
  <p:slideViewPr>
    <p:cSldViewPr snapToGrid="0">
      <p:cViewPr varScale="1">
        <p:scale>
          <a:sx n="57" d="100"/>
          <a:sy n="57" d="100"/>
        </p:scale>
        <p:origin x="-1272" y="-90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Всем известно, что переход из школы в ВУЗ сопровождается огромными изменениями в сознании и жизни</a:t>
            </a:r>
            <a:br>
              <a:rPr lang="ru-RU" dirty="0" smtClean="0"/>
            </a:br>
            <a:r>
              <a:rPr lang="ru-RU" dirty="0" smtClean="0"/>
              <a:t>ребенка</a:t>
            </a:r>
            <a:r>
              <a:rPr lang="en-US" dirty="0" smtClean="0"/>
              <a:t>,</a:t>
            </a:r>
            <a:r>
              <a:rPr lang="en-US" baseline="0" dirty="0" smtClean="0"/>
              <a:t> </a:t>
            </a:r>
            <a:r>
              <a:rPr lang="ru-RU" baseline="0" dirty="0" smtClean="0"/>
              <a:t>он </a:t>
            </a:r>
            <a:r>
              <a:rPr lang="ru-RU" dirty="0" smtClean="0"/>
              <a:t>становится на самостоятельный путь, начинает понимать свою ответственность в процессе</a:t>
            </a:r>
            <a:br>
              <a:rPr lang="ru-RU" dirty="0" smtClean="0"/>
            </a:br>
            <a:r>
              <a:rPr lang="ru-RU" dirty="0" smtClean="0"/>
              <a:t>получения знаний, резко взрослеет и уходит в сферу специализированных наук. Поэтому, часто самым</a:t>
            </a:r>
            <a:br>
              <a:rPr lang="ru-RU" dirty="0" smtClean="0"/>
            </a:br>
            <a:r>
              <a:rPr lang="ru-RU" dirty="0" smtClean="0"/>
              <a:t>сложным для адаптации является первый семестр в университете.</a:t>
            </a:r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Принимая это во внимание, Днепровский технологический университет разработал уникальную программу</a:t>
            </a:r>
            <a:br>
              <a:rPr lang="ru-RU" dirty="0" smtClean="0"/>
            </a:br>
            <a:r>
              <a:rPr lang="ru-RU" dirty="0" err="1" smtClean="0"/>
              <a:t>довузовской</a:t>
            </a:r>
            <a:r>
              <a:rPr lang="ru-RU" dirty="0" smtClean="0"/>
              <a:t> подготовки для выпускников 9-х и 10-х классов, которая готовит будущих профессионалов</a:t>
            </a:r>
            <a:br>
              <a:rPr lang="ru-RU" dirty="0" smtClean="0"/>
            </a:br>
            <a:r>
              <a:rPr lang="ru-RU" dirty="0" smtClean="0"/>
              <a:t>к поступлению в университет Шаг. </a:t>
            </a:r>
          </a:p>
          <a:p>
            <a:endParaRPr lang="ru-RU" dirty="0" smtClean="0"/>
          </a:p>
          <a:p>
            <a:r>
              <a:rPr lang="ru-RU" dirty="0" smtClean="0"/>
              <a:t>Программа была разработана для:</a:t>
            </a:r>
            <a:br>
              <a:rPr lang="ru-RU" dirty="0" smtClean="0"/>
            </a:br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 комфортной адаптации к уровню дальнейшего обучения в университете, более плавного</a:t>
            </a:r>
            <a:br>
              <a:rPr lang="ru-RU" dirty="0" smtClean="0"/>
            </a:br>
            <a:r>
              <a:rPr lang="ru-RU" dirty="0" smtClean="0"/>
              <a:t>вхождения ребенка в </a:t>
            </a:r>
            <a:r>
              <a:rPr lang="ru-RU" dirty="0" err="1" smtClean="0"/>
              <a:t>в</a:t>
            </a:r>
            <a:r>
              <a:rPr lang="ru-RU" dirty="0" smtClean="0"/>
              <a:t> мир высшей школы</a:t>
            </a:r>
            <a:br>
              <a:rPr lang="ru-RU" dirty="0" smtClean="0"/>
            </a:br>
            <a:r>
              <a:rPr lang="ru-RU" dirty="0" smtClean="0"/>
              <a:t> получение базовых знаний в области ИТ технологий,</a:t>
            </a:r>
            <a:br>
              <a:rPr lang="ru-RU" dirty="0" smtClean="0"/>
            </a:br>
            <a:r>
              <a:rPr lang="ru-RU" dirty="0" smtClean="0"/>
              <a:t> возможности школьника почувствовать себя в реальной сфере ИТ еще до вступления в ВУЗ и понять свои</a:t>
            </a:r>
            <a:br>
              <a:rPr lang="ru-RU" dirty="0" smtClean="0"/>
            </a:br>
            <a:r>
              <a:rPr lang="ru-RU" dirty="0" smtClean="0"/>
              <a:t>предпочтения в различных ИТ направлениях.</a:t>
            </a:r>
            <a:br>
              <a:rPr lang="ru-RU" dirty="0" smtClean="0"/>
            </a:br>
            <a:r>
              <a:rPr lang="ru-RU" dirty="0" smtClean="0"/>
              <a:t> развить лидерские качества и профессиональные навыки</a:t>
            </a:r>
            <a:br>
              <a:rPr lang="ru-RU" dirty="0" smtClean="0"/>
            </a:br>
            <a:r>
              <a:rPr lang="ru-RU" dirty="0" smtClean="0"/>
              <a:t> повысить мотивацию к обучению в ВУЗе за счет интересных занятий с высококлассными</a:t>
            </a:r>
            <a:br>
              <a:rPr lang="ru-RU" dirty="0" smtClean="0"/>
            </a:br>
            <a:r>
              <a:rPr lang="ru-RU" dirty="0" smtClean="0"/>
              <a:t>профессионалами по специальности.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1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64669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29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Эта  машина</a:t>
            </a:r>
            <a:r>
              <a:rPr lang="ru-RU" baseline="0" dirty="0" smtClean="0"/>
              <a:t> достанется одному из студентов. Может быть вам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86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17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xmlns="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xmlns="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xmlns="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xmlns="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33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xmlns="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xmlns="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xmlns="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11.10.2019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11.10.2019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  <p:sldLayoutId id="214748373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xmlns="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11" Type="http://schemas.openxmlformats.org/officeDocument/2006/relationships/image" Target="../media/image2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xmlns="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2" y="0"/>
            <a:ext cx="968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25" y="0"/>
            <a:ext cx="968588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645"/>
          <a:stretch/>
        </p:blipFill>
        <p:spPr>
          <a:xfrm>
            <a:off x="1252308" y="5530787"/>
            <a:ext cx="9687384" cy="13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2202" y="422058"/>
            <a:ext cx="616065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разработки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администрирования реляционных и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нереляционных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баз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данных. Язык 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SQL.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ПО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игр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 Unity 3D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Создание сетевых приложений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технологии разработки безопасного ПО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менеджмент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Блокчейн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Облачные вычисления</a:t>
            </a:r>
            <a:r>
              <a:rPr lang="en-US" sz="20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20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901" y="679525"/>
            <a:ext cx="62982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sz="2000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Командная работа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sz="20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ПО</a:t>
            </a:r>
            <a:endParaRPr lang="ru-RU" sz="20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</a:t>
            </a:r>
            <a:r>
              <a:rPr lang="ru-RU" sz="20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менеджмент</a:t>
            </a:r>
            <a:endParaRPr lang="en-US" sz="20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70D37243-A5CE-43A9-A048-7889371BE54B}"/>
              </a:ext>
            </a:extLst>
          </p:cNvPr>
          <p:cNvSpPr txBox="1"/>
          <p:nvPr/>
        </p:nvSpPr>
        <p:spPr>
          <a:xfrm>
            <a:off x="6091145" y="679525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xmlns="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F5121CD5-0D16-4E99-A0D4-E72164B32205}"/>
              </a:ext>
            </a:extLst>
          </p:cNvPr>
          <p:cNvSpPr txBox="1"/>
          <p:nvPr/>
        </p:nvSpPr>
        <p:spPr>
          <a:xfrm>
            <a:off x="277201" y="710303"/>
            <a:ext cx="5429095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2000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xmlns="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</a:t>
            </a:r>
            <a:r>
              <a:rPr lang="ru-RU" sz="2000" b="1" dirty="0" smtClean="0">
                <a:latin typeface="Ubuntu" panose="020B0504030602030204" pitchFamily="34" charset="0"/>
              </a:rPr>
              <a:t>учебными программами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xmlns="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xmlns="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xmlns="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в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IT </a:t>
            </a:r>
            <a:r>
              <a:rPr lang="ru-RU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и разработана для: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147E506-CA47-4AA1-89BB-CC4C8C77F04F}"/>
              </a:ext>
            </a:extLst>
          </p:cNvPr>
          <p:cNvSpPr txBox="1"/>
          <p:nvPr/>
        </p:nvSpPr>
        <p:spPr>
          <a:xfrm>
            <a:off x="3874371" y="1225689"/>
            <a:ext cx="831762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комфортной </a:t>
            </a:r>
            <a:r>
              <a:rPr lang="ru-RU" sz="2400" dirty="0">
                <a:solidFill>
                  <a:schemeClr val="bg1"/>
                </a:solidFill>
              </a:rPr>
              <a:t>адаптации к уровню дальнейшего обучения в университете, более </a:t>
            </a:r>
            <a:r>
              <a:rPr lang="ru-RU" sz="2400" dirty="0" smtClean="0">
                <a:solidFill>
                  <a:schemeClr val="bg1"/>
                </a:solidFill>
              </a:rPr>
              <a:t>плавного вхождения </a:t>
            </a:r>
            <a:r>
              <a:rPr lang="ru-RU" sz="2400" dirty="0">
                <a:solidFill>
                  <a:schemeClr val="bg1"/>
                </a:solidFill>
              </a:rPr>
              <a:t>ребенка в </a:t>
            </a:r>
            <a:r>
              <a:rPr lang="ru-RU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</a:rPr>
              <a:t>мир высшей школы</a:t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получение </a:t>
            </a:r>
            <a:r>
              <a:rPr lang="ru-RU" sz="2400" dirty="0">
                <a:solidFill>
                  <a:schemeClr val="bg1"/>
                </a:solidFill>
              </a:rPr>
              <a:t>базовых знаний в области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технологий</a:t>
            </a: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возможности школьнику </a:t>
            </a:r>
            <a:r>
              <a:rPr lang="ru-RU" sz="2400" dirty="0">
                <a:solidFill>
                  <a:schemeClr val="bg1"/>
                </a:solidFill>
              </a:rPr>
              <a:t>почувствовать себя в реальной сфере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</a:t>
            </a:r>
            <a:r>
              <a:rPr lang="ru-RU" sz="2400" dirty="0">
                <a:solidFill>
                  <a:schemeClr val="bg1"/>
                </a:solidFill>
              </a:rPr>
              <a:t>еще до вступления в ВУЗ и понять свои</a:t>
            </a:r>
            <a:br>
              <a:rPr lang="ru-RU" sz="2400" dirty="0">
                <a:solidFill>
                  <a:schemeClr val="bg1"/>
                </a:solidFill>
              </a:rPr>
            </a:br>
            <a:r>
              <a:rPr lang="ru-RU" sz="2400" dirty="0">
                <a:solidFill>
                  <a:schemeClr val="bg1"/>
                </a:solidFill>
              </a:rPr>
              <a:t>предпочтения в различных </a:t>
            </a:r>
            <a:r>
              <a:rPr lang="en-US" sz="2400" dirty="0" smtClean="0">
                <a:solidFill>
                  <a:schemeClr val="bg1"/>
                </a:solidFill>
              </a:rPr>
              <a:t>I</a:t>
            </a:r>
            <a:r>
              <a:rPr lang="ru-RU" sz="2400" dirty="0" smtClean="0">
                <a:solidFill>
                  <a:schemeClr val="bg1"/>
                </a:solidFill>
              </a:rPr>
              <a:t>Т направлениях</a:t>
            </a:r>
            <a:r>
              <a:rPr lang="ru-RU" sz="2400" dirty="0">
                <a:solidFill>
                  <a:schemeClr val="bg1"/>
                </a:solidFill>
              </a:rPr>
              <a:t/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развить </a:t>
            </a:r>
            <a:r>
              <a:rPr lang="ru-RU" sz="2400" dirty="0">
                <a:solidFill>
                  <a:schemeClr val="bg1"/>
                </a:solidFill>
              </a:rPr>
              <a:t>лидерские качества и профессиональные навыки</a:t>
            </a:r>
            <a:br>
              <a:rPr lang="ru-RU" sz="2400" dirty="0">
                <a:solidFill>
                  <a:schemeClr val="bg1"/>
                </a:solidFill>
              </a:rPr>
            </a:br>
            <a:endParaRPr lang="ru-RU" sz="2400" dirty="0" smtClean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повысить </a:t>
            </a:r>
            <a:r>
              <a:rPr lang="ru-RU" sz="2400" dirty="0">
                <a:solidFill>
                  <a:schemeClr val="bg1"/>
                </a:solidFill>
              </a:rPr>
              <a:t>мотивацию к обучению в ВУЗе за счет интересных занятий с </a:t>
            </a:r>
            <a:r>
              <a:rPr lang="ru-RU" sz="2400" dirty="0" smtClean="0">
                <a:solidFill>
                  <a:schemeClr val="bg1"/>
                </a:solidFill>
              </a:rPr>
              <a:t>высококлассными </a:t>
            </a:r>
            <a:br>
              <a:rPr lang="ru-RU" sz="2400" dirty="0" smtClean="0">
                <a:solidFill>
                  <a:schemeClr val="bg1"/>
                </a:solidFill>
              </a:rPr>
            </a:br>
            <a:r>
              <a:rPr lang="ru-RU" sz="2400" dirty="0" smtClean="0">
                <a:solidFill>
                  <a:schemeClr val="bg1"/>
                </a:solidFill>
              </a:rPr>
              <a:t>профессионалами </a:t>
            </a:r>
            <a:r>
              <a:rPr lang="ru-RU" sz="2400" dirty="0">
                <a:solidFill>
                  <a:schemeClr val="bg1"/>
                </a:solidFill>
              </a:rPr>
              <a:t>по </a:t>
            </a:r>
            <a:r>
              <a:rPr lang="ru-RU" sz="2400" dirty="0" smtClean="0">
                <a:solidFill>
                  <a:schemeClr val="bg1"/>
                </a:solidFill>
              </a:rPr>
              <a:t>специальности</a:t>
            </a:r>
            <a:endParaRPr lang="ru-RU" sz="2400" dirty="0">
              <a:solidFill>
                <a:schemeClr val="bg1"/>
              </a:solidFill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xmlns="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432" y="-807189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71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A456E02D-6CF5-4275-980A-3E00E92CB115}"/>
              </a:ext>
            </a:extLst>
          </p:cNvPr>
          <p:cNvSpPr txBox="1"/>
          <p:nvPr/>
        </p:nvSpPr>
        <p:spPr>
          <a:xfrm>
            <a:off x="1460481" y="331747"/>
            <a:ext cx="96266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3200" dirty="0" err="1">
                <a:solidFill>
                  <a:srgbClr val="0070C0"/>
                </a:solidFill>
                <a:latin typeface="Ubuntu" panose="020B0504030602030204" pitchFamily="34" charset="0"/>
              </a:rPr>
              <a:t>Доуниверситетская</a:t>
            </a:r>
            <a:r>
              <a:rPr lang="uk-UA" sz="32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подготовка</a:t>
            </a:r>
            <a:r>
              <a:rPr lang="en-US" sz="3200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подходит</a:t>
            </a:r>
            <a:endParaRPr lang="en-US" sz="32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3200" dirty="0">
                <a:solidFill>
                  <a:srgbClr val="0070C0"/>
                </a:solidFill>
                <a:latin typeface="Ubuntu" panose="020B0504030602030204" pitchFamily="34" charset="0"/>
              </a:rPr>
              <a:t>для 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учеников 10</a:t>
            </a:r>
            <a:r>
              <a:rPr lang="en-US" sz="3200" dirty="0">
                <a:solidFill>
                  <a:srgbClr val="0070C0"/>
                </a:solidFill>
                <a:latin typeface="Ubuntu" panose="020B0504030602030204" pitchFamily="34" charset="0"/>
              </a:rPr>
              <a:t>-1</a:t>
            </a:r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</a:rPr>
              <a:t>1 классов</a:t>
            </a:r>
            <a:endParaRPr lang="en-US" sz="32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147E506-CA47-4AA1-89BB-CC4C8C77F04F}"/>
              </a:ext>
            </a:extLst>
          </p:cNvPr>
          <p:cNvSpPr txBox="1"/>
          <p:nvPr/>
        </p:nvSpPr>
        <p:spPr>
          <a:xfrm>
            <a:off x="1460480" y="2228089"/>
            <a:ext cx="962661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Для учеников 10-х классов продолжительность учебной программы </a:t>
            </a:r>
          </a:p>
          <a:p>
            <a:pPr>
              <a:defRPr/>
            </a:pP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1,5 года (3 семестра)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7147E506-CA47-4AA1-89BB-CC4C8C77F04F}"/>
              </a:ext>
            </a:extLst>
          </p:cNvPr>
          <p:cNvSpPr txBox="1"/>
          <p:nvPr/>
        </p:nvSpPr>
        <p:spPr>
          <a:xfrm>
            <a:off x="1460480" y="3818820"/>
            <a:ext cx="1009315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Для учеников 11-х классов продолжительность учебной программы </a:t>
            </a:r>
          </a:p>
          <a:p>
            <a:pPr lvl="0">
              <a:defRPr/>
            </a:pP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1 год (2 семестра)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147E506-CA47-4AA1-89BB-CC4C8C77F04F}"/>
              </a:ext>
            </a:extLst>
          </p:cNvPr>
          <p:cNvSpPr txBox="1"/>
          <p:nvPr/>
        </p:nvSpPr>
        <p:spPr>
          <a:xfrm>
            <a:off x="1460481" y="5386981"/>
            <a:ext cx="10211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1 семестр состоит из 15 учебных недель </a:t>
            </a:r>
            <a:r>
              <a:rPr lang="ru-RU" sz="2800" dirty="0" smtClean="0">
                <a:solidFill>
                  <a:srgbClr val="0070C0"/>
                </a:solidFill>
                <a:latin typeface="Ubuntu" panose="020B0504030602030204" pitchFamily="34" charset="0"/>
              </a:rPr>
              <a:t>и 1 </a:t>
            </a:r>
            <a:r>
              <a:rPr lang="ru-RU" sz="2800" dirty="0">
                <a:solidFill>
                  <a:srgbClr val="0070C0"/>
                </a:solidFill>
                <a:latin typeface="Ubuntu" panose="020B0504030602030204" pitchFamily="34" charset="0"/>
              </a:rPr>
              <a:t>зачетной</a:t>
            </a:r>
          </a:p>
        </p:txBody>
      </p:sp>
    </p:spTree>
    <p:extLst>
      <p:ext uri="{BB962C8B-B14F-4D97-AF65-F5344CB8AC3E}">
        <p14:creationId xmlns:p14="http://schemas.microsoft.com/office/powerpoint/2010/main" val="41495216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xmlns="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1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xmlns="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xmlns="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defTabSz="91421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>
              <a:defRPr/>
            </a:pPr>
            <a:r>
              <a:rPr lang="ru-RU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defTabSz="914217">
              <a:defRPr/>
            </a:pPr>
            <a:r>
              <a:rPr lang="ru-RU" sz="20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lang="ru-RU" sz="2000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111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xmlns="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25" y="1646550"/>
            <a:ext cx="11092542" cy="467805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2020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2020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007457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32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3200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3200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3200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marL="0" indent="0">
              <a:buNone/>
            </a:pPr>
            <a:endParaRPr lang="ru-RU" sz="24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24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2400" dirty="0" smtClean="0">
                <a:solidFill>
                  <a:srgbClr val="0070C0"/>
                </a:solidFill>
                <a:latin typeface="Ubuntu" pitchFamily="34" charset="0"/>
              </a:rPr>
              <a:t>Начало занятий: 2 декабря 2019</a:t>
            </a:r>
          </a:p>
          <a:p>
            <a:pPr lvl="1"/>
            <a:endParaRPr lang="ru-RU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</a:t>
            </a:r>
            <a:r>
              <a:rPr lang="ru-RU" sz="2000" b="1" dirty="0" smtClean="0">
                <a:latin typeface="Ubuntu" panose="020B0504030602030204" pitchFamily="34" charset="0"/>
              </a:rPr>
              <a:t>учебными программами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9727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xmlns="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xmlns="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xmlns="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xmlns="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xmlns="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xmlns="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xmlns="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xmlns="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xmlns="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xmlns="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xmlns="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xmlns="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xmlns="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xmlns="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xmlns="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xmlns="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xmlns="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xmlns="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xmlns="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xmlns="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xmlns="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xmlns="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xmlns="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xmlns="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xmlns="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xmlns="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xmlns="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xmlns="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xmlns="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xmlns="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xmlns="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xmlns="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xmlns="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xmlns="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xmlns="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xmlns="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xmlns="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xmlns="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xmlns="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xmlns="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xmlns="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xmlns="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xmlns="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xmlns="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xmlns="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xmlns="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xmlns="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xmlns="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xmlns="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xmlns="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xmlns="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xmlns="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xmlns="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xmlns="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xmlns="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xmlns="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xmlns="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xmlns="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xmlns="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xmlns="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xmlns="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xmlns="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xmlns="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xmlns="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xmlns="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xmlns="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xmlns="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xmlns="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xmlns="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xmlns="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xmlns="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xmlns="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xmlns="" id="{D48AC647-277B-4FBF-9BB6-467BE3EA9B38}"/>
              </a:ext>
            </a:extLst>
          </p:cNvPr>
          <p:cNvSpPr txBox="1"/>
          <p:nvPr/>
        </p:nvSpPr>
        <p:spPr>
          <a:xfrm>
            <a:off x="9372734" y="-19303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xmlns="" id="{B89E8951-0EC1-43F3-AB91-D5192EB8071F}"/>
              </a:ext>
            </a:extLst>
          </p:cNvPr>
          <p:cNvSpPr txBox="1"/>
          <p:nvPr/>
        </p:nvSpPr>
        <p:spPr>
          <a:xfrm>
            <a:off x="9311272" y="1108361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FA458B7C-CF6B-4519-86A6-9F4F319D3A68}"/>
              </a:ext>
            </a:extLst>
          </p:cNvPr>
          <p:cNvSpPr txBox="1"/>
          <p:nvPr/>
        </p:nvSpPr>
        <p:spPr>
          <a:xfrm>
            <a:off x="10275840" y="1390366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xmlns="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xmlns="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xmlns="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xmlns="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xmlns="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xmlns="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xmlns="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xmlns="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xmlns="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xmlns="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xmlns="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xmlns="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xmlns="" id="{D17F7552-FDED-412E-886B-4B2B3929F7C9}"/>
              </a:ext>
            </a:extLst>
          </p:cNvPr>
          <p:cNvSpPr txBox="1"/>
          <p:nvPr/>
        </p:nvSpPr>
        <p:spPr>
          <a:xfrm>
            <a:off x="9751080" y="2764804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xmlns="" id="{FA458B7C-CF6B-4519-86A6-9F4F319D3A68}"/>
              </a:ext>
            </a:extLst>
          </p:cNvPr>
          <p:cNvSpPr txBox="1"/>
          <p:nvPr/>
        </p:nvSpPr>
        <p:spPr>
          <a:xfrm>
            <a:off x="9608231" y="322300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xmlns="" id="{D17F7552-FDED-412E-886B-4B2B3929F7C9}"/>
              </a:ext>
            </a:extLst>
          </p:cNvPr>
          <p:cNvSpPr txBox="1"/>
          <p:nvPr/>
        </p:nvSpPr>
        <p:spPr>
          <a:xfrm>
            <a:off x="8709491" y="4444752"/>
            <a:ext cx="3487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xmlns="" id="{FA458B7C-CF6B-4519-86A6-9F4F319D3A68}"/>
              </a:ext>
            </a:extLst>
          </p:cNvPr>
          <p:cNvSpPr txBox="1"/>
          <p:nvPr/>
        </p:nvSpPr>
        <p:spPr>
          <a:xfrm>
            <a:off x="9520958" y="481660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xmlns="" id="{D17F7552-FDED-412E-886B-4B2B3929F7C9}"/>
              </a:ext>
            </a:extLst>
          </p:cNvPr>
          <p:cNvSpPr txBox="1"/>
          <p:nvPr/>
        </p:nvSpPr>
        <p:spPr>
          <a:xfrm>
            <a:off x="8437906" y="6171485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школы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49" grpId="0"/>
      <p:bldP spid="168" grpId="0"/>
      <p:bldP spid="138" grpId="0"/>
      <p:bldP spid="141" grpId="0"/>
      <p:bldP spid="144" grpId="0"/>
      <p:bldP spid="1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xmlns="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9240" y="245447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E9B675-AC3F-4F01-8A8D-13193C964E50}"/>
              </a:ext>
            </a:extLst>
          </p:cNvPr>
          <p:cNvSpPr txBox="1"/>
          <p:nvPr/>
        </p:nvSpPr>
        <p:spPr>
          <a:xfrm>
            <a:off x="6842185" y="516899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921A919-6D0D-4254-99FA-DACFBB581642}"/>
              </a:ext>
            </a:extLst>
          </p:cNvPr>
          <p:cNvSpPr txBox="1"/>
          <p:nvPr/>
        </p:nvSpPr>
        <p:spPr>
          <a:xfrm>
            <a:off x="7229246" y="1665688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AE9B901-032A-4634-9800-909536A6858F}"/>
              </a:ext>
            </a:extLst>
          </p:cNvPr>
          <p:cNvSpPr txBox="1"/>
          <p:nvPr/>
        </p:nvSpPr>
        <p:spPr>
          <a:xfrm>
            <a:off x="4745638" y="620720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8084809" y="248429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00939FBE-E183-4A8A-9117-10BEB17BEB40}"/>
              </a:ext>
            </a:extLst>
          </p:cNvPr>
          <p:cNvSpPr txBox="1"/>
          <p:nvPr/>
        </p:nvSpPr>
        <p:spPr>
          <a:xfrm>
            <a:off x="8883162" y="3482842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53FA3D6-7E4F-41FD-BD81-5C002A5EE1DC}"/>
              </a:ext>
            </a:extLst>
          </p:cNvPr>
          <p:cNvSpPr txBox="1"/>
          <p:nvPr/>
        </p:nvSpPr>
        <p:spPr>
          <a:xfrm>
            <a:off x="9268651" y="4648119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911156" y="362182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0E94EC9-B1F7-4F6F-A27B-9DD10094CA1F}"/>
              </a:ext>
            </a:extLst>
          </p:cNvPr>
          <p:cNvSpPr txBox="1"/>
          <p:nvPr/>
        </p:nvSpPr>
        <p:spPr>
          <a:xfrm>
            <a:off x="9869465" y="1674382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xmlns="" id="{3D06835A-B8A4-4BB4-BA46-00E8CF59407F}"/>
              </a:ext>
            </a:extLst>
          </p:cNvPr>
          <p:cNvGrpSpPr/>
          <p:nvPr/>
        </p:nvGrpSpPr>
        <p:grpSpPr>
          <a:xfrm>
            <a:off x="7397926" y="4338263"/>
            <a:ext cx="4733270" cy="2097509"/>
            <a:chOff x="3229352" y="3987912"/>
            <a:chExt cx="4733270" cy="2097509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xmlns="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FEE4117A-093E-465E-AE0A-4119A02BE6B4}"/>
                </a:ext>
              </a:extLst>
            </p:cNvPr>
            <p:cNvSpPr txBox="1"/>
            <p:nvPr/>
          </p:nvSpPr>
          <p:spPr>
            <a:xfrm>
              <a:off x="4044819" y="4607475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2746257-6321-41E7-84B5-A04DF3B885C8}"/>
                </a:ext>
              </a:extLst>
            </p:cNvPr>
            <p:cNvSpPr txBox="1"/>
            <p:nvPr/>
          </p:nvSpPr>
          <p:spPr>
            <a:xfrm>
              <a:off x="4755703" y="5716089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B0128F3C-0C0E-4962-9042-D72E24F0BD2B}"/>
              </a:ext>
            </a:extLst>
          </p:cNvPr>
          <p:cNvSpPr txBox="1"/>
          <p:nvPr/>
        </p:nvSpPr>
        <p:spPr>
          <a:xfrm>
            <a:off x="5362855" y="194749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1AAB2C7A-5578-4B3A-A9DF-D00249C34DF0}"/>
              </a:ext>
            </a:extLst>
          </p:cNvPr>
          <p:cNvSpPr txBox="1"/>
          <p:nvPr/>
        </p:nvSpPr>
        <p:spPr>
          <a:xfrm>
            <a:off x="4916713" y="3066232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xmlns="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B0128F3C-0C0E-4962-9042-D72E24F0BD2B}"/>
              </a:ext>
            </a:extLst>
          </p:cNvPr>
          <p:cNvSpPr txBox="1"/>
          <p:nvPr/>
        </p:nvSpPr>
        <p:spPr>
          <a:xfrm>
            <a:off x="5218704" y="3399916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1AAB2C7A-5578-4B3A-A9DF-D00249C34DF0}"/>
              </a:ext>
            </a:extLst>
          </p:cNvPr>
          <p:cNvSpPr txBox="1"/>
          <p:nvPr/>
        </p:nvSpPr>
        <p:spPr>
          <a:xfrm>
            <a:off x="4973823" y="462021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B0128F3C-0C0E-4962-9042-D72E24F0BD2B}"/>
              </a:ext>
            </a:extLst>
          </p:cNvPr>
          <p:cNvSpPr txBox="1"/>
          <p:nvPr/>
        </p:nvSpPr>
        <p:spPr>
          <a:xfrm>
            <a:off x="6540901" y="2609215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1AAB2C7A-5578-4B3A-A9DF-D00249C34DF0}"/>
              </a:ext>
            </a:extLst>
          </p:cNvPr>
          <p:cNvSpPr txBox="1"/>
          <p:nvPr/>
        </p:nvSpPr>
        <p:spPr>
          <a:xfrm>
            <a:off x="6232847" y="3829797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prstClr val="white"/>
                </a:solidFill>
                <a:latin typeface="Ubuntu" panose="020B0504030602030204" pitchFamily="34" charset="0"/>
              </a:rPr>
              <a:t>школы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xmlns="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xmlns="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xmlns="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xmlns="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xmlns="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xmlns="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xmlns="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xmlns="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xmlns="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xmlns="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xmlns="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xmlns="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xmlns="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xmlns="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xmlns="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xmlns="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xmlns="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xmlns="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xmlns="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xmlns="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xmlns="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xmlns="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xmlns="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xmlns="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xmlns="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xmlns="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xmlns="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xmlns="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xmlns="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xmlns="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780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19" y="5552104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xmlns="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65892" y="5690604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5328"/>
            <a:ext cx="56954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Лицензия МОН Украины от 21 декабря 2018 года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 animBg="1"/>
      <p:bldP spid="12" grpId="0" animBg="1"/>
      <p:bldP spid="13" grpId="0" animBg="1"/>
      <p:bldP spid="20" grpId="0" animBg="1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xmlns="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соответствуют потребностям ІТ-рынка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и согласованы с </a:t>
            </a:r>
            <a:r>
              <a:rPr lang="en-US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Community Dnipro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526841" y="214563"/>
            <a:ext cx="5025381" cy="654019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effectLst>
            <a:outerShdw blurRad="50800" dist="50800" dir="5400000" algn="ctr" rotWithShape="0">
              <a:srgbClr val="000000">
                <a:alpha val="4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1522</Words>
  <Application>Microsoft Office PowerPoint</Application>
  <PresentationFormat>Произвольный</PresentationFormat>
  <Paragraphs>353</Paragraphs>
  <Slides>34</Slides>
  <Notes>18</Notes>
  <HiddenSlides>1</HiddenSlides>
  <MMClips>0</MMClips>
  <ScaleCrop>false</ScaleCrop>
  <HeadingPairs>
    <vt:vector size="4" baseType="variant">
      <vt:variant>
        <vt:lpstr>Тема</vt:lpstr>
      </vt:variant>
      <vt:variant>
        <vt:i4>6</vt:i4>
      </vt:variant>
      <vt:variant>
        <vt:lpstr>Заголовки слайдов</vt:lpstr>
      </vt:variant>
      <vt:variant>
        <vt:i4>34</vt:i4>
      </vt:variant>
    </vt:vector>
  </HeadingPairs>
  <TitlesOfParts>
    <vt:vector size="40" baseType="lpstr"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Презентация PowerPoint</vt:lpstr>
      <vt:lpstr>Презентация PowerPoint</vt:lpstr>
      <vt:lpstr>Высшее IT образование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Где работают наши выпускники</vt:lpstr>
      <vt:lpstr>Трудоустройство выпускников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Поступление в IT Step University Dnipro</vt:lpstr>
      <vt:lpstr>Поступление на доуниверситетскую подготовку</vt:lpstr>
      <vt:lpstr>Презентация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375</cp:revision>
  <dcterms:created xsi:type="dcterms:W3CDTF">2019-02-04T17:57:26Z</dcterms:created>
  <dcterms:modified xsi:type="dcterms:W3CDTF">2019-10-11T10:22:48Z</dcterms:modified>
</cp:coreProperties>
</file>